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BF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70" y="-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83" y="25916"/>
            <a:ext cx="3176717" cy="1075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1434" y="647827"/>
            <a:ext cx="44691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972" y="1584452"/>
            <a:ext cx="10993755" cy="476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логовый агент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2200" y="2057400"/>
            <a:ext cx="8877300" cy="5918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102108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Комплексные у</a:t>
            </a:r>
            <a:r>
              <a:rPr spc="-35" dirty="0" err="1" smtClean="0"/>
              <a:t>слуги</a:t>
            </a:r>
            <a:r>
              <a:rPr spc="-35" dirty="0" smtClean="0"/>
              <a:t> </a:t>
            </a:r>
            <a:r>
              <a:rPr lang="ru-RU" spc="-35" dirty="0" smtClean="0"/>
              <a:t/>
            </a:r>
            <a:br>
              <a:rPr lang="ru-RU" spc="-35" dirty="0" smtClean="0"/>
            </a:br>
            <a:r>
              <a:rPr spc="-40" dirty="0" smtClean="0"/>
              <a:t>АО</a:t>
            </a:r>
            <a:r>
              <a:rPr spc="15" dirty="0" smtClean="0"/>
              <a:t> </a:t>
            </a:r>
            <a:r>
              <a:rPr spc="-5" dirty="0"/>
              <a:t>«</a:t>
            </a:r>
            <a:r>
              <a:rPr spc="-5" dirty="0" smtClean="0"/>
              <a:t>Сервис-Реестр»</a:t>
            </a:r>
            <a:r>
              <a:rPr lang="ru-RU" spc="-5" dirty="0" smtClean="0"/>
              <a:t> </a:t>
            </a:r>
            <a:br>
              <a:rPr lang="ru-RU" spc="-5" dirty="0" smtClean="0"/>
            </a:br>
            <a:r>
              <a:rPr lang="ru-RU" spc="-5" dirty="0" smtClean="0"/>
              <a:t>по содействию при выполнении функций налогового агента </a:t>
            </a:r>
            <a:r>
              <a:rPr dirty="0" err="1" smtClean="0"/>
              <a:t>при</a:t>
            </a:r>
            <a:r>
              <a:rPr dirty="0" smtClean="0"/>
              <a:t> </a:t>
            </a:r>
            <a:r>
              <a:rPr lang="ru-RU" spc="-5" dirty="0" smtClean="0"/>
              <a:t>выкупах акций (ст. 75</a:t>
            </a:r>
            <a:r>
              <a:rPr lang="en-US" spc="-5" dirty="0" smtClean="0"/>
              <a:t>/84</a:t>
            </a:r>
            <a:r>
              <a:rPr lang="ru-RU" spc="-5" dirty="0" smtClean="0"/>
              <a:t>.8</a:t>
            </a:r>
            <a:r>
              <a:rPr lang="en-US" spc="-5" dirty="0" smtClean="0"/>
              <a:t>/</a:t>
            </a:r>
            <a:r>
              <a:rPr lang="ru-RU" spc="-5" dirty="0" smtClean="0"/>
              <a:t>Добровольное </a:t>
            </a:r>
            <a:r>
              <a:rPr lang="en-US" spc="-5" dirty="0" smtClean="0"/>
              <a:t>/</a:t>
            </a:r>
            <a:r>
              <a:rPr lang="ru-RU" spc="-5" dirty="0" smtClean="0"/>
              <a:t>Обязательное предложение)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483" y="25916"/>
            <a:ext cx="3176717" cy="1075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76600" y="228600"/>
            <a:ext cx="858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5" dirty="0" smtClean="0"/>
              <a:t>Обязанности налогового агента</a:t>
            </a:r>
            <a:endParaRPr spc="-5" dirty="0"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11125199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475"/>
              </a:spcBef>
            </a:pPr>
            <a:r>
              <a:rPr lang="ru-RU" sz="1600" spc="-5" dirty="0" smtClean="0"/>
              <a:t>В </a:t>
            </a:r>
            <a:r>
              <a:rPr lang="ru-RU" sz="1600" spc="-5" dirty="0"/>
              <a:t>соответствии с п. 1 ст. 226 Налогового кодекса РФ и с учетом Письма ФНС России от 17.01.2020г. № БС-4-11/561@ акционерное общество, выкупающее собственные акции у своих акционеров, при перечислении денежных средств акционеру физическому лицу, в том числе через номинального держателя, признается налоговым агентом. </a:t>
            </a:r>
          </a:p>
          <a:p>
            <a:pPr marL="12700" marR="5080" algn="just">
              <a:lnSpc>
                <a:spcPct val="100000"/>
              </a:lnSpc>
              <a:spcBef>
                <a:spcPts val="1475"/>
              </a:spcBef>
            </a:pPr>
            <a:r>
              <a:rPr lang="ru-RU" sz="1600" spc="-5" dirty="0"/>
              <a:t>Таким образом, </a:t>
            </a:r>
            <a:r>
              <a:rPr lang="ru-RU" sz="1600" spc="-5" dirty="0" smtClean="0"/>
              <a:t>Общество при </a:t>
            </a:r>
            <a:r>
              <a:rPr lang="ru-RU" sz="1600" spc="-5" dirty="0"/>
              <a:t>выплате денежных средств физическим лицам в связи с выкупом Обществом акций в соответствии со ст. 75 Федерального закона от 26.12.1995 N 208-ФЗ «Об акционерных обществах» будет обязано исчислить и удержать налог на доходы физических лиц (НДФЛ). </a:t>
            </a:r>
            <a:endParaRPr lang="ru-RU" sz="1600" spc="-5" dirty="0" smtClean="0"/>
          </a:p>
          <a:p>
            <a:pPr marL="12700" marR="5080" algn="just">
              <a:lnSpc>
                <a:spcPct val="100000"/>
              </a:lnSpc>
              <a:spcBef>
                <a:spcPts val="1475"/>
              </a:spcBef>
            </a:pPr>
            <a:r>
              <a:rPr lang="ru-RU" sz="1600" dirty="0" smtClean="0"/>
              <a:t>Общество в </a:t>
            </a:r>
            <a:r>
              <a:rPr lang="ru-RU" sz="1600" dirty="0"/>
              <a:t>качестве налогового агента удерживает НДФЛ непосредственно из доходов налогоплательщика при их выплате </a:t>
            </a:r>
            <a:r>
              <a:rPr lang="ru-RU" sz="1600" dirty="0" smtClean="0"/>
              <a:t> (</a:t>
            </a:r>
            <a:r>
              <a:rPr lang="ru-RU" sz="1600" dirty="0"/>
              <a:t>п. 4 ст. 226 НК РФ). </a:t>
            </a:r>
            <a:endParaRPr lang="ru-RU" sz="1600" spc="-5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81400" y="3886200"/>
            <a:ext cx="8001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marR="5080" indent="-1588" algn="just">
              <a:spcBef>
                <a:spcPts val="100"/>
              </a:spcBef>
            </a:pPr>
            <a:r>
              <a:rPr lang="ru-RU" sz="1600" spc="-5" dirty="0" smtClean="0">
                <a:solidFill>
                  <a:srgbClr val="006FC0"/>
                </a:solidFill>
                <a:cs typeface="Calibri"/>
              </a:rPr>
              <a:t>Общество, как налоговый агент обязано принимать все документы связанные с особенностями исчисления НДФЛ от акционеров. </a:t>
            </a:r>
          </a:p>
          <a:p>
            <a:pPr marL="1588" marR="5080" indent="-1588" algn="just">
              <a:spcBef>
                <a:spcPts val="100"/>
              </a:spcBef>
            </a:pPr>
            <a:r>
              <a:rPr lang="ru-RU" sz="1600" spc="-5" dirty="0" smtClean="0">
                <a:solidFill>
                  <a:srgbClr val="006FC0"/>
                </a:solidFill>
                <a:cs typeface="Calibri"/>
              </a:rPr>
              <a:t> Для этого необходимо понимание в каких случаях, какой пакет документов необходим. </a:t>
            </a:r>
          </a:p>
          <a:p>
            <a:pPr marL="1588" marR="5080" indent="-1588" algn="just">
              <a:spcBef>
                <a:spcPts val="100"/>
              </a:spcBef>
            </a:pPr>
            <a:r>
              <a:rPr lang="ru-RU" sz="1600" spc="-5" dirty="0" smtClean="0">
                <a:solidFill>
                  <a:srgbClr val="006FC0"/>
                </a:solidFill>
                <a:cs typeface="Calibri"/>
              </a:rPr>
              <a:t>АО Сервис-Реестр готово принять все необходимые документы, которые можно будет принять для правильного расчета НДФЛ за Вас</a:t>
            </a:r>
          </a:p>
          <a:p>
            <a:pPr marL="1588" marR="5080" indent="-1588" algn="just">
              <a:spcBef>
                <a:spcPts val="100"/>
              </a:spcBef>
            </a:pPr>
            <a:r>
              <a:rPr lang="ru-RU" sz="1600" spc="-5" dirty="0" smtClean="0">
                <a:solidFill>
                  <a:srgbClr val="006FC0"/>
                </a:solidFill>
                <a:cs typeface="Calibri"/>
              </a:rPr>
              <a:t>Также общество обязано осуществить расчет и перечисление НДФЛ. И в том и в другом, мы также можем помочь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609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927" y="419227"/>
            <a:ext cx="4519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20" dirty="0" smtClean="0"/>
              <a:t>Особенности налогообложения</a:t>
            </a:r>
            <a:endParaRPr spc="-5" dirty="0"/>
          </a:p>
        </p:txBody>
      </p:sp>
      <p:sp>
        <p:nvSpPr>
          <p:cNvPr id="34" name="object 17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9601200" cy="3090590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298450" marR="5080" indent="-285750" algn="l">
              <a:lnSpc>
                <a:spcPct val="150000"/>
              </a:lnSpc>
              <a:spcBef>
                <a:spcPts val="1475"/>
              </a:spcBef>
              <a:buFont typeface="Wingdings" panose="05000000000000000000" pitchFamily="2" charset="2"/>
              <a:buChar char="Ø"/>
            </a:pPr>
            <a:r>
              <a:rPr lang="ru-RU" sz="2000" spc="-5" dirty="0" smtClean="0"/>
              <a:t>Налоговые ставки (Налоговое </a:t>
            </a:r>
            <a:r>
              <a:rPr lang="ru-RU" sz="2000" spc="-5" dirty="0" err="1" smtClean="0"/>
              <a:t>резидентство</a:t>
            </a:r>
            <a:r>
              <a:rPr lang="ru-RU" sz="2000" spc="-5" dirty="0" smtClean="0"/>
              <a:t> РФ)</a:t>
            </a:r>
          </a:p>
          <a:p>
            <a:pPr marL="298450" marR="5080" indent="-285750" algn="l">
              <a:lnSpc>
                <a:spcPct val="150000"/>
              </a:lnSpc>
              <a:spcBef>
                <a:spcPts val="1475"/>
              </a:spcBef>
              <a:buFont typeface="Wingdings" panose="05000000000000000000" pitchFamily="2" charset="2"/>
              <a:buChar char="Ø"/>
            </a:pPr>
            <a:r>
              <a:rPr lang="ru-RU" sz="2000" spc="-5" dirty="0"/>
              <a:t>Налоговые льготы (п. 17.2 ст. 217 НК </a:t>
            </a:r>
            <a:r>
              <a:rPr lang="ru-RU" sz="2000" spc="-5" dirty="0" smtClean="0"/>
              <a:t>РФ)</a:t>
            </a:r>
          </a:p>
          <a:p>
            <a:pPr marL="298450" marR="5080" indent="-285750" algn="l">
              <a:lnSpc>
                <a:spcPct val="150000"/>
              </a:lnSpc>
              <a:spcBef>
                <a:spcPts val="1475"/>
              </a:spcBef>
              <a:buFont typeface="Wingdings" panose="05000000000000000000" pitchFamily="2" charset="2"/>
              <a:buChar char="Ø"/>
            </a:pPr>
            <a:r>
              <a:rPr lang="ru-RU" sz="2000" spc="-5" dirty="0"/>
              <a:t>Налоговые вычеты (п. 12 ст. 214.1 </a:t>
            </a:r>
            <a:r>
              <a:rPr lang="ru-RU" sz="2000" spc="-5" dirty="0" smtClean="0"/>
              <a:t>НК РФ)</a:t>
            </a:r>
          </a:p>
          <a:p>
            <a:pPr marL="298450" marR="5080" indent="-285750" algn="l">
              <a:lnSpc>
                <a:spcPct val="150000"/>
              </a:lnSpc>
              <a:spcBef>
                <a:spcPts val="1475"/>
              </a:spcBef>
              <a:buFont typeface="Wingdings" panose="05000000000000000000" pitchFamily="2" charset="2"/>
              <a:buChar char="Ø"/>
            </a:pPr>
            <a:r>
              <a:rPr lang="ru-RU" sz="2000" spc="-5" dirty="0"/>
              <a:t>Инвестиционные вычеты (</a:t>
            </a:r>
            <a:r>
              <a:rPr lang="ru-RU" sz="2000" spc="-5" dirty="0" err="1"/>
              <a:t>пп</a:t>
            </a:r>
            <a:r>
              <a:rPr lang="ru-RU" sz="2000" spc="-5" dirty="0"/>
              <a:t>. 1 п. 1 ст. 219.1 НК </a:t>
            </a:r>
            <a:r>
              <a:rPr lang="ru-RU" sz="2000" spc="-5" dirty="0" smtClean="0"/>
              <a:t>РФ)</a:t>
            </a:r>
          </a:p>
          <a:p>
            <a:pPr marL="298450" marR="5080" indent="-285750" algn="l">
              <a:lnSpc>
                <a:spcPct val="150000"/>
              </a:lnSpc>
              <a:spcBef>
                <a:spcPts val="1475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Иные нюансы (соглашения </a:t>
            </a:r>
            <a:r>
              <a:rPr lang="ru-RU" sz="2000" dirty="0"/>
              <a:t>об </a:t>
            </a:r>
            <a:r>
              <a:rPr lang="ru-RU" sz="2000" dirty="0" err="1"/>
              <a:t>избежании</a:t>
            </a:r>
            <a:r>
              <a:rPr lang="ru-RU" sz="2000" dirty="0"/>
              <a:t> двойного налогообложения с </a:t>
            </a:r>
            <a:r>
              <a:rPr lang="ru-RU" sz="2000" dirty="0" smtClean="0"/>
              <a:t>РФ)</a:t>
            </a:r>
            <a:endParaRPr lang="ru-RU" sz="2000" spc="-5" dirty="0" smtClean="0"/>
          </a:p>
        </p:txBody>
      </p:sp>
      <p:pic>
        <p:nvPicPr>
          <p:cNvPr id="7" name="Рисунок 6" descr="налоговый агент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498600"/>
            <a:ext cx="65532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УСЛУГИ</a:t>
            </a:r>
            <a:r>
              <a:rPr spc="-55" dirty="0"/>
              <a:t> </a:t>
            </a:r>
            <a:r>
              <a:rPr spc="-65" dirty="0"/>
              <a:t>РЕГИСТРАТОРА</a:t>
            </a:r>
          </a:p>
        </p:txBody>
      </p:sp>
      <p:sp>
        <p:nvSpPr>
          <p:cNvPr id="3" name="object 3"/>
          <p:cNvSpPr/>
          <p:nvPr/>
        </p:nvSpPr>
        <p:spPr>
          <a:xfrm>
            <a:off x="6483" y="25916"/>
            <a:ext cx="3176717" cy="1075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2514600"/>
            <a:ext cx="8001000" cy="1542089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defTabSz="865188">
              <a:lnSpc>
                <a:spcPct val="100000"/>
              </a:lnSpc>
              <a:spcBef>
                <a:spcPts val="265"/>
              </a:spcBef>
            </a:pPr>
            <a:r>
              <a:rPr lang="ru-RU" sz="14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2. Услуги </a:t>
            </a:r>
            <a:r>
              <a:rPr lang="ru-RU" sz="1400" b="1" spc="-10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lang="ru-RU" sz="14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приему документов для расчета НДФЛ</a:t>
            </a:r>
            <a:endParaRPr sz="1450" dirty="0">
              <a:latin typeface="Times New Roman"/>
              <a:cs typeface="Times New Roman"/>
            </a:endParaRPr>
          </a:p>
          <a:p>
            <a:pPr marL="90170" algn="just" defTabSz="865188">
              <a:lnSpc>
                <a:spcPct val="100000"/>
              </a:lnSpc>
              <a:tabLst>
                <a:tab pos="377825" algn="l"/>
              </a:tabLst>
            </a:pP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Регистратор осуществляет прием документов:</a:t>
            </a:r>
          </a:p>
          <a:p>
            <a:pPr marL="377190" indent="-287020" algn="just" defTabSz="865188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Подтверждающих налоговое </a:t>
            </a:r>
            <a:r>
              <a:rPr lang="ru-RU" sz="1400" dirty="0" err="1" smtClean="0">
                <a:solidFill>
                  <a:srgbClr val="006FC0"/>
                </a:solidFill>
                <a:latin typeface="Calibri"/>
                <a:cs typeface="Calibri"/>
              </a:rPr>
              <a:t>резидентство</a:t>
            </a:r>
            <a:endParaRPr lang="ru-RU" sz="1400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377190" indent="-287020" algn="just" defTabSz="865188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Подтверждающих срок владения акциями</a:t>
            </a:r>
          </a:p>
          <a:p>
            <a:pPr marL="377190" indent="-287020" defTabSz="865188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>
                <a:solidFill>
                  <a:srgbClr val="006FC0"/>
                </a:solidFill>
                <a:cs typeface="Calibri"/>
              </a:rPr>
              <a:t>Заявление об уменьшении </a:t>
            </a:r>
            <a:r>
              <a:rPr lang="ru-RU" sz="1400" dirty="0" smtClean="0">
                <a:solidFill>
                  <a:srgbClr val="006FC0"/>
                </a:solidFill>
                <a:cs typeface="Calibri"/>
              </a:rPr>
              <a:t>дохода, облагаемого </a:t>
            </a:r>
            <a:r>
              <a:rPr lang="ru-RU" sz="1400" dirty="0">
                <a:solidFill>
                  <a:srgbClr val="006FC0"/>
                </a:solidFill>
                <a:cs typeface="Calibri"/>
              </a:rPr>
              <a:t>НДФЛ, полученного </a:t>
            </a:r>
            <a:r>
              <a:rPr lang="ru-RU" sz="1400" dirty="0" smtClean="0">
                <a:solidFill>
                  <a:srgbClr val="006FC0"/>
                </a:solidFill>
                <a:cs typeface="Calibri"/>
              </a:rPr>
              <a:t>от реализации </a:t>
            </a:r>
            <a:r>
              <a:rPr lang="ru-RU" sz="1400" dirty="0">
                <a:solidFill>
                  <a:srgbClr val="006FC0"/>
                </a:solidFill>
                <a:cs typeface="Calibri"/>
              </a:rPr>
              <a:t>ценных </a:t>
            </a:r>
            <a:r>
              <a:rPr lang="ru-RU" sz="1400" dirty="0" smtClean="0">
                <a:solidFill>
                  <a:srgbClr val="006FC0"/>
                </a:solidFill>
                <a:cs typeface="Calibri"/>
              </a:rPr>
              <a:t>бумаг, вместе с документами подтверждающими </a:t>
            </a: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расходы</a:t>
            </a:r>
          </a:p>
          <a:p>
            <a:pPr marL="377190" indent="-287020" defTabSz="865188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>
                <a:solidFill>
                  <a:srgbClr val="006FC0"/>
                </a:solidFill>
                <a:cs typeface="Calibri"/>
              </a:rPr>
              <a:t>Заявление на </a:t>
            </a:r>
            <a:r>
              <a:rPr lang="ru-RU" sz="1400" dirty="0" smtClean="0">
                <a:solidFill>
                  <a:srgbClr val="006FC0"/>
                </a:solidFill>
                <a:cs typeface="Calibri"/>
              </a:rPr>
              <a:t>получение инвестиционного </a:t>
            </a:r>
            <a:r>
              <a:rPr lang="ru-RU" sz="1400" dirty="0">
                <a:solidFill>
                  <a:srgbClr val="006FC0"/>
                </a:solidFill>
                <a:cs typeface="Calibri"/>
              </a:rPr>
              <a:t>налогового </a:t>
            </a:r>
            <a:r>
              <a:rPr lang="ru-RU" sz="1400" dirty="0" smtClean="0">
                <a:solidFill>
                  <a:srgbClr val="006FC0"/>
                </a:solidFill>
                <a:cs typeface="Calibri"/>
              </a:rPr>
              <a:t>вычета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57200" y="1371600"/>
            <a:ext cx="8001000" cy="972702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ru-RU" sz="1400" b="1" spc="-10" dirty="0" smtClean="0">
                <a:solidFill>
                  <a:srgbClr val="006FC0"/>
                </a:solidFill>
                <a:cs typeface="Calibri"/>
              </a:rPr>
              <a:t>1. Подготовка </a:t>
            </a:r>
            <a:r>
              <a:rPr lang="ru-RU" sz="1400" b="1" spc="-10" dirty="0">
                <a:solidFill>
                  <a:srgbClr val="006FC0"/>
                </a:solidFill>
                <a:cs typeface="Calibri"/>
              </a:rPr>
              <a:t>и рассылка информации для акционеров</a:t>
            </a:r>
          </a:p>
          <a:p>
            <a:pPr marL="376555" indent="-285750">
              <a:lnSpc>
                <a:spcPct val="100000"/>
              </a:lnSpc>
              <a:spcBef>
                <a:spcPts val="265"/>
              </a:spcBef>
              <a:buFont typeface="Wingdings" panose="05000000000000000000" pitchFamily="2" charset="2"/>
              <a:buChar char="Ø"/>
            </a:pPr>
            <a:r>
              <a:rPr lang="ru-RU" sz="1400" spc="-10" dirty="0" smtClean="0">
                <a:solidFill>
                  <a:srgbClr val="006FC0"/>
                </a:solidFill>
                <a:cs typeface="Calibri"/>
              </a:rPr>
              <a:t>Создание </a:t>
            </a:r>
            <a:r>
              <a:rPr lang="ru-RU" sz="1400" spc="-10" dirty="0">
                <a:solidFill>
                  <a:srgbClr val="006FC0"/>
                </a:solidFill>
                <a:cs typeface="Calibri"/>
              </a:rPr>
              <a:t>информационного письма для акционеров, в котором будет вся необходимая информация,  для акционеров</a:t>
            </a:r>
          </a:p>
          <a:p>
            <a:pPr marL="376555" indent="-285750">
              <a:lnSpc>
                <a:spcPct val="100000"/>
              </a:lnSpc>
              <a:spcBef>
                <a:spcPts val="265"/>
              </a:spcBef>
              <a:buFont typeface="Wingdings" panose="05000000000000000000" pitchFamily="2" charset="2"/>
              <a:buChar char="Ø"/>
            </a:pPr>
            <a:r>
              <a:rPr lang="ru-RU" sz="1400" spc="-10" dirty="0" smtClean="0">
                <a:solidFill>
                  <a:srgbClr val="006FC0"/>
                </a:solidFill>
                <a:cs typeface="Calibri"/>
              </a:rPr>
              <a:t>Осуществление </a:t>
            </a:r>
            <a:r>
              <a:rPr lang="ru-RU" sz="1400" spc="-10" dirty="0">
                <a:solidFill>
                  <a:srgbClr val="006FC0"/>
                </a:solidFill>
                <a:cs typeface="Calibri"/>
              </a:rPr>
              <a:t>рассылки информационного письма всем </a:t>
            </a:r>
            <a:r>
              <a:rPr lang="ru-RU" sz="1400" spc="-10" dirty="0" smtClean="0">
                <a:solidFill>
                  <a:srgbClr val="006FC0"/>
                </a:solidFill>
                <a:cs typeface="Calibri"/>
              </a:rPr>
              <a:t>акционерам</a:t>
            </a:r>
            <a:endParaRPr lang="ru-RU" sz="1400" spc="-10" dirty="0">
              <a:solidFill>
                <a:srgbClr val="006FC0"/>
              </a:solidFill>
              <a:cs typeface="Calibri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57200" y="4267200"/>
            <a:ext cx="8001000" cy="46487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ru-RU" sz="14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3. Услуги </a:t>
            </a:r>
            <a:r>
              <a:rPr lang="ru-RU" sz="1400" b="1" spc="-10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lang="ru-RU" sz="1400" b="1" spc="-10" dirty="0" smtClean="0">
                <a:solidFill>
                  <a:srgbClr val="006FC0"/>
                </a:solidFill>
                <a:latin typeface="Calibri"/>
                <a:cs typeface="Calibri"/>
              </a:rPr>
              <a:t>расчету НДФЛ</a:t>
            </a:r>
            <a:endParaRPr sz="1450" dirty="0">
              <a:latin typeface="Times New Roman"/>
              <a:cs typeface="Times New Roman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Регистратор осуществляет расчет НДФЛ в полном соответствии с НК РФ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57200" y="4953000"/>
            <a:ext cx="8001000" cy="46487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ru-RU" sz="1400" b="1" spc="-10" dirty="0" smtClean="0">
                <a:solidFill>
                  <a:srgbClr val="006FC0"/>
                </a:solidFill>
                <a:cs typeface="Calibri"/>
              </a:rPr>
              <a:t>4. Услуги </a:t>
            </a:r>
            <a:r>
              <a:rPr lang="ru-RU" sz="1400" b="1" spc="-10" dirty="0">
                <a:solidFill>
                  <a:srgbClr val="006FC0"/>
                </a:solidFill>
                <a:cs typeface="Calibri"/>
              </a:rPr>
              <a:t>по перечислению в бюджет НДФЛ</a:t>
            </a:r>
          </a:p>
          <a:p>
            <a:pPr marL="377190" indent="-287020">
              <a:lnSpc>
                <a:spcPct val="100000"/>
              </a:lnSpc>
              <a:buFont typeface="Wingdings"/>
              <a:buChar char=""/>
              <a:tabLst>
                <a:tab pos="377825" algn="l"/>
              </a:tabLst>
            </a:pPr>
            <a:r>
              <a:rPr lang="ru-RU" sz="1400" dirty="0" smtClean="0">
                <a:solidFill>
                  <a:srgbClr val="006FC0"/>
                </a:solidFill>
                <a:latin typeface="Calibri"/>
                <a:cs typeface="Calibri"/>
              </a:rPr>
              <a:t>Регистратор осуществляет выплату НДФЛ в бюджет РФ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9115" y="1371600"/>
            <a:ext cx="3208085" cy="1015663"/>
          </a:xfrm>
          <a:prstGeom prst="rect">
            <a:avLst/>
          </a:prstGeom>
          <a:solidFill>
            <a:srgbClr val="61BFFF"/>
          </a:solidFill>
        </p:spPr>
        <p:txBody>
          <a:bodyPr wrap="square" rtlCol="0">
            <a:spAutoFit/>
          </a:bodyPr>
          <a:lstStyle/>
          <a:p>
            <a:r>
              <a:rPr lang="ru-RU" sz="1200" spc="-5" dirty="0" smtClean="0">
                <a:cs typeface="Calibri"/>
              </a:rPr>
              <a:t>Своевременно проинформированные акционеры, </a:t>
            </a:r>
          </a:p>
          <a:p>
            <a:r>
              <a:rPr lang="ru-RU" sz="1200" spc="-5" dirty="0" smtClean="0">
                <a:cs typeface="Calibri"/>
              </a:rPr>
              <a:t>могут снизить свои расходы, </a:t>
            </a:r>
          </a:p>
          <a:p>
            <a:r>
              <a:rPr lang="ru-RU" sz="1200" spc="-5" dirty="0" smtClean="0">
                <a:cs typeface="Calibri"/>
              </a:rPr>
              <a:t>что в свою очередь может повлиять </a:t>
            </a:r>
          </a:p>
          <a:p>
            <a:r>
              <a:rPr lang="ru-RU" sz="1200" spc="-5" dirty="0" smtClean="0">
                <a:cs typeface="Calibri"/>
              </a:rPr>
              <a:t>на улучшение репутации эмитента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8458200" y="1676400"/>
            <a:ext cx="228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2514600"/>
            <a:ext cx="3056465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логовый агент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6830" y="2895600"/>
            <a:ext cx="5283200" cy="3962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52400"/>
            <a:ext cx="6324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 smtClean="0"/>
              <a:t>ПРЕИМУЩЕСТВА</a:t>
            </a:r>
            <a:r>
              <a:rPr lang="ru-RU" sz="3200" spc="-15" dirty="0" smtClean="0"/>
              <a:t> СОТРУДНИЧЕСТВА С </a:t>
            </a:r>
            <a:r>
              <a:rPr lang="ru-RU" sz="3200" spc="-15" dirty="0"/>
              <a:t>АО «</a:t>
            </a:r>
            <a:r>
              <a:rPr lang="ru-RU" sz="3200" spc="-15" dirty="0" smtClean="0"/>
              <a:t>СЕРВИС-РЕЕСТР» </a:t>
            </a:r>
            <a:endParaRPr sz="3200" spc="-1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108569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Мы обладаем обширным опытом сопровождения корпоративных процедур, связанных с выкупом акций эмитентами и их владельцами. </a:t>
            </a:r>
          </a:p>
          <a:p>
            <a:pPr lvl="0" fontAlgn="base"/>
            <a:endParaRPr lang="ru-RU" dirty="0" smtClean="0">
              <a:solidFill>
                <a:srgbClr val="0070C0"/>
              </a:solidFill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Мы используем отлаженные технологии и специализированное программное обеспечение для реализации проектов выкупа</a:t>
            </a:r>
          </a:p>
          <a:p>
            <a:pPr lvl="0" fontAlgn="base"/>
            <a:endParaRPr lang="ru-RU" dirty="0" smtClean="0">
              <a:solidFill>
                <a:srgbClr val="0070C0"/>
              </a:solidFill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Мы проанализируем ваши пожелания, изучим вводные и сможем предложить вам комплексный уникальный проект под ключ, направленный на достижение именно ваших целей. </a:t>
            </a:r>
          </a:p>
          <a:p>
            <a:pPr lvl="0" fontAlgn="base"/>
            <a:endParaRPr lang="ru-RU" dirty="0" smtClean="0">
              <a:solidFill>
                <a:srgbClr val="0070C0"/>
              </a:solidFill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Заключая договор с АО Сервис-Реестр вы экономите свое время и ресурсы,</a:t>
            </a:r>
          </a:p>
          <a:p>
            <a:pPr lvl="0" fontAlgn="base"/>
            <a:r>
              <a:rPr lang="ru-RU" dirty="0" smtClean="0">
                <a:solidFill>
                  <a:srgbClr val="0070C0"/>
                </a:solidFill>
              </a:rPr>
              <a:t> а также минимизируете риски </a:t>
            </a:r>
          </a:p>
          <a:p>
            <a:pPr lvl="0" fontAlgn="base">
              <a:buFont typeface="Wingdings" pitchFamily="2" charset="2"/>
              <a:buChar char="Ø"/>
            </a:pP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spc="-5" dirty="0" smtClean="0">
                <a:solidFill>
                  <a:srgbClr val="006FC0"/>
                </a:solidFill>
                <a:cs typeface="Calibri"/>
              </a:rPr>
              <a:t>АО Сервис-Реестр может оказать как целый комплекс услуг, </a:t>
            </a:r>
          </a:p>
          <a:p>
            <a:pPr fontAlgn="base"/>
            <a:r>
              <a:rPr lang="ru-RU" spc="-5" dirty="0" smtClean="0">
                <a:solidFill>
                  <a:srgbClr val="006FC0"/>
                </a:solidFill>
                <a:cs typeface="Calibri"/>
              </a:rPr>
              <a:t>так и каждую услугу в отдельности</a:t>
            </a:r>
          </a:p>
          <a:p>
            <a:pPr lvl="0" fontAlgn="base"/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476</Words>
  <Application>Microsoft Office PowerPoint</Application>
  <PresentationFormat>Произвольный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Комплексные услуги  АО «Сервис-Реестр»  по содействию при выполнении функций налогового агента при выкупах акций (ст. 75/84.8/Добровольное /Обязательное предложение)</vt:lpstr>
      <vt:lpstr>Обязанности налогового агента</vt:lpstr>
      <vt:lpstr>Особенности налогообложения</vt:lpstr>
      <vt:lpstr>УСЛУГИ РЕГИСТРАТОРА</vt:lpstr>
      <vt:lpstr>ПРЕИМУЩЕСТВА СОТРУДНИЧЕСТВА С АО «СЕРВИС-РЕЕСТР»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 G</dc:creator>
  <cp:lastModifiedBy>Матвеева Светлана Викторовна</cp:lastModifiedBy>
  <cp:revision>19</cp:revision>
  <cp:lastPrinted>2020-07-06T12:53:00Z</cp:lastPrinted>
  <dcterms:created xsi:type="dcterms:W3CDTF">2020-07-06T11:34:16Z</dcterms:created>
  <dcterms:modified xsi:type="dcterms:W3CDTF">2022-01-14T12:27:08Z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2020-07-06T00:00:00Z</vt:filetime>
  </property>
</Properties>
</file>